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</p:sldMasterIdLst>
  <p:notesMasterIdLst>
    <p:notesMasterId r:id="rId19"/>
  </p:notesMasterIdLst>
  <p:sldIdLst>
    <p:sldId id="256" r:id="rId4"/>
    <p:sldId id="276" r:id="rId5"/>
    <p:sldId id="285" r:id="rId6"/>
    <p:sldId id="286" r:id="rId7"/>
    <p:sldId id="287" r:id="rId8"/>
    <p:sldId id="274" r:id="rId9"/>
    <p:sldId id="275" r:id="rId10"/>
    <p:sldId id="277" r:id="rId11"/>
    <p:sldId id="284" r:id="rId12"/>
    <p:sldId id="278" r:id="rId13"/>
    <p:sldId id="281" r:id="rId14"/>
    <p:sldId id="279" r:id="rId15"/>
    <p:sldId id="282" r:id="rId16"/>
    <p:sldId id="283" r:id="rId17"/>
    <p:sldId id="280" r:id="rId1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A111915-BE36-4E01-A7E5-04B1672EAD32}" styleName="Светлый стиль 2 — акцент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35" autoAdjust="0"/>
    <p:restoredTop sz="64327" autoAdjust="0"/>
  </p:normalViewPr>
  <p:slideViewPr>
    <p:cSldViewPr snapToGrid="0">
      <p:cViewPr varScale="1">
        <p:scale>
          <a:sx n="71" d="100"/>
          <a:sy n="71" d="100"/>
        </p:scale>
        <p:origin x="1974" y="66"/>
      </p:cViewPr>
      <p:guideLst/>
    </p:cSldViewPr>
  </p:slideViewPr>
  <p:notesTextViewPr>
    <p:cViewPr>
      <p:scale>
        <a:sx n="1" d="1"/>
        <a:sy n="1" d="1"/>
      </p:scale>
      <p:origin x="0" y="-66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" Type="http://schemas.openxmlformats.org/officeDocument/2006/relationships/slideMaster" Target="slideMasters/slideMaster3.xml"/><Relationship Id="rId21" Type="http://schemas.openxmlformats.org/officeDocument/2006/relationships/viewProps" Target="view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tableStyles" Target="tableStyles.xml"/><Relationship Id="rId10" Type="http://schemas.openxmlformats.org/officeDocument/2006/relationships/slide" Target="slides/slide7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086A5B0-020E-4D48-AA94-819D3C8E4DDB}" type="datetimeFigureOut">
              <a:rPr lang="ru-RU" smtClean="0"/>
              <a:t>16.09.2022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D372AC-E236-4CD1-BED0-0525FFF46F8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75362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D372AC-E236-4CD1-BED0-0525FFF46F81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1285127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base"/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Не зря в книге </a:t>
            </a:r>
            <a:r>
              <a:rPr lang="ru-RU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Траута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и Райса присутствует посвящение Карлу фон </a:t>
            </a:r>
            <a:r>
              <a:rPr lang="ru-RU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Клаузевицу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прусскому генералу и автору знаменитой книги «О войне». Его называют величайшим маркетинговым стратегом. Хотя трактат вовсе не об этом. Но те принципы ведения боя, которые описывает фон </a:t>
            </a:r>
            <a:r>
              <a:rPr lang="ru-RU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Клаузевиц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идеально подходят к современным рекламным противостояниям.</a:t>
            </a:r>
          </a:p>
          <a:p>
            <a:pPr fontAlgn="base"/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Отсюда и взяло свое начало высказывание «маркетинг – это война». Но не с потребителем, конечно. С конкурентами. Об этом мы и будем говорить дальше.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D372AC-E236-4CD1-BED0-0525FFF46F81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1585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Типы ведения «боевых действий»</a:t>
            </a:r>
          </a:p>
          <a:p>
            <a:endParaRPr lang="ru-RU" dirty="0" smtClean="0"/>
          </a:p>
          <a:p>
            <a:r>
              <a:rPr lang="ru-RU" dirty="0" smtClean="0"/>
              <a:t>В основе хорошей маркетинговой стратегии должны быть заложены различия вашего продукта от «соперников». Если он не отличается от того, что предлагают конкуренты – его попросту не будут покупать.</a:t>
            </a:r>
          </a:p>
          <a:p>
            <a:endParaRPr lang="ru-RU" dirty="0" smtClean="0"/>
          </a:p>
          <a:p>
            <a:r>
              <a:rPr lang="ru-RU" dirty="0" smtClean="0"/>
              <a:t>Вы наверняка обращали внимание на то, что сейчас очень много похожих друг на друга товаров. Возьмем, например, пакет молока. Брендов – полно. И все их покупают. А все потому, что маркетологи этих производителей, словно военачальники, отвоевывают позицию своей компании в умах потребителя. Они придумывают свои уникальные ценности и выгоды, которые находят отклик у покупателей.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D372AC-E236-4CD1-BED0-0525FFF46F81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432309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base"/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Еще один важный момент: в войне нужно ориентироваться не на клиента, а на конкурента. Зная слабые места и бреши в обороне оппонента, вы сможете выстроить грамотный план «атаки» на него. Поэтому «разведка», или аналитика всего рынка, так важна для правильной маркетинговой войны.</a:t>
            </a:r>
          </a:p>
          <a:p>
            <a:pPr fontAlgn="base"/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Мы разобрали с вами важные моменты. Теперь нужно понять, какую стратегию «военных действий» выбрать, чтобы стать полноценным игроком на рынке. Всего направлений четыре:</a:t>
            </a:r>
          </a:p>
          <a:p>
            <a:pPr fontAlgn="base"/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Оборонительная война;</a:t>
            </a:r>
          </a:p>
          <a:p>
            <a:pPr fontAlgn="base"/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Наступательная война;</a:t>
            </a:r>
          </a:p>
          <a:p>
            <a:pPr fontAlgn="base"/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Фланговая война;</a:t>
            </a:r>
          </a:p>
          <a:p>
            <a:pPr fontAlgn="base"/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Партизанская война.</a:t>
            </a:r>
          </a:p>
          <a:p>
            <a:pPr fontAlgn="base"/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Расскажем вам о каждой стратегии отдельно.</a:t>
            </a:r>
          </a:p>
          <a:p>
            <a:pPr fontAlgn="base"/>
            <a:r>
              <a:rPr lang="ru-RU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Оборонительная война</a:t>
            </a:r>
            <a:endParaRPr lang="ru-RU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base"/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Лучшая защита – это нападение. В случае с маркетингом – это работает на все 100%. Чем быстрее вы нанесете удар классным рекламным ходом, тем больше вероятность того, что у вас получится нейтрализовать конкурента. Это первый принцип.</a:t>
            </a:r>
          </a:p>
          <a:p>
            <a:pPr fontAlgn="base"/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Чтобы укрепить свою лидерскую позицию на рынке, лучше всего постоянно ее атаковать. Это второй принцип.</a:t>
            </a:r>
          </a:p>
          <a:p>
            <a:pPr fontAlgn="base"/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Объясним на примере. Все мы знаем компанию </a:t>
            </a:r>
            <a:r>
              <a:rPr lang="ru-RU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Apple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Они каждый год выпускают новые смартфоны, делая предыдущие модели не актуальными. Угнаться за яблочным конвейером пытаются многие, но лишь небольшому количеству компаний удается приблизиться к ним.</a:t>
            </a:r>
          </a:p>
          <a:p>
            <a:pPr fontAlgn="base"/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Как вы уже поняли, та компания, которая трусит атаковать саму себя, теряет часть рынка и свое лидерство на нем.</a:t>
            </a:r>
          </a:p>
          <a:p>
            <a:pPr fontAlgn="base"/>
            <a:r>
              <a:rPr lang="ru-RU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Наступательная война</a:t>
            </a:r>
            <a:endParaRPr lang="ru-RU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base"/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Этот тип войны подходит для тех компаний, которые занимают на рынке второе и третье места. Лидеры же не могут вести наступательные боевые действия, а только оборонительные. </a:t>
            </a:r>
            <a:r>
              <a:rPr lang="ru-RU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Но готовясь к войны, вы должны знать о них все! 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Какие товары выпускают и по какой цене, какая корпоративная политика, насколько большая торговая сеть? Все </a:t>
            </a:r>
            <a:r>
              <a:rPr lang="ru-RU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это необходимо для «атаки» на лидера.</a:t>
            </a:r>
          </a:p>
          <a:p>
            <a:pPr fontAlgn="base"/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Приведем пример самой масштабной и заметной наступательной войны в современном бизнесе. Это нападение «</a:t>
            </a:r>
            <a:r>
              <a:rPr lang="ru-RU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Бургер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Кинга» на своего старшего конкурента — «</a:t>
            </a:r>
            <a:r>
              <a:rPr lang="ru-RU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МакДоналдс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».</a:t>
            </a:r>
          </a:p>
          <a:p>
            <a:pPr fontAlgn="base"/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«Когда мы говорим о размере, мы не играем в клоунов», – гласит один из рекламных слоганов БК. Тут намек на то, что </a:t>
            </a:r>
            <a:r>
              <a:rPr lang="ru-RU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бутеры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у них больше, чем у </a:t>
            </a:r>
            <a:r>
              <a:rPr lang="ru-RU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МакДака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И таких </a:t>
            </a:r>
            <a:r>
              <a:rPr lang="ru-RU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многоходовочек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у «</a:t>
            </a:r>
            <a:r>
              <a:rPr lang="ru-RU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Бургер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Кинга» предостаточно.</a:t>
            </a:r>
          </a:p>
          <a:p>
            <a:pPr fontAlgn="base"/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Вести наступательную войну, подобную этой, под силу только настоящим акулам маркетинга. Но именно такие «атаки» помогут значительно повысить шансы на успех вашей компании.</a:t>
            </a:r>
          </a:p>
          <a:p>
            <a:pPr fontAlgn="base"/>
            <a:endParaRPr lang="ru-RU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base"/>
            <a:endParaRPr lang="ru-RU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D372AC-E236-4CD1-BED0-0525FFF46F81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388085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base"/>
            <a:r>
              <a:rPr lang="ru-RU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Фланговая война</a:t>
            </a:r>
            <a:endParaRPr lang="ru-RU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base"/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Это лучший способ достижения зрелищной победы на рынке. Но тут важно понимать, что добиться желаемого результата можно только в том случае, если ниша еще свободна.</a:t>
            </a:r>
          </a:p>
          <a:p>
            <a:pPr fontAlgn="base"/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Да, выводить на рынок новый продукт страшно, но для успеха фланговой войны действовать придется именно так. Что стоит сделать сначала? Проанализировать сильные стороны конкурента. После, представить свой продукт в качестве новой товарной категории и отвоевать у оппонента его целевую аудиторию.</a:t>
            </a:r>
          </a:p>
          <a:p>
            <a:pPr fontAlgn="base"/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Рассмотрим пример. Вы наверняка видели на полках магазинов бренд полуфабрикатов «Горячая штучка». Ребята не стали выпускать типичные пельмени или вареники с картошкой. Они пошли дальше, и предложили покупателям «</a:t>
            </a:r>
            <a:r>
              <a:rPr lang="ru-RU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Чебупели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», «</a:t>
            </a:r>
            <a:r>
              <a:rPr lang="ru-RU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Бульмени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» и «</a:t>
            </a:r>
            <a:r>
              <a:rPr lang="ru-RU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Чебупиццу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». Тем самым, заняли свою иную нишу на рынке полуфабрикатов.</a:t>
            </a:r>
          </a:p>
          <a:p>
            <a:pPr fontAlgn="base"/>
            <a:r>
              <a:rPr lang="ru-RU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Партизанская война</a:t>
            </a:r>
            <a:endParaRPr lang="ru-RU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base"/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Компания-партизан – это заведомо не лидер. Но она может вести тактику, отличную от действий лидеров рынка. И этим занять определенную позицию в сегменте.</a:t>
            </a:r>
          </a:p>
          <a:p>
            <a:pPr fontAlgn="base"/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Как правило, крупные игроки не обращают внимания на маленькие компании, и это позволяет «малышам» прекрасно функционировать на подобных рынках.</a:t>
            </a:r>
          </a:p>
          <a:p>
            <a:pPr fontAlgn="base"/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Просто станьте самым сильным среди слабых. Это позволит захватить небольшую территорию и действовать на ней в своих интересах.</a:t>
            </a:r>
          </a:p>
          <a:p>
            <a:pPr fontAlgn="base"/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Вот вам интригующий пример. Когда компания «Евросеть» открывала новые салоны связи, маркетологи придумали весьма интересную акцию: первые десять мужчин и женщин, кто разденется догола 1 апреля – получит телефон бесплатно.</a:t>
            </a:r>
          </a:p>
          <a:p>
            <a:pPr fontAlgn="base"/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Желающих было много. А жаждущих посмотреть на это – еще больше. Тем не менее, этой акцией «Евросеть» привлекла к себе более 30 тыс. пользователей на сайт и повысила популярность бренда.</a:t>
            </a:r>
          </a:p>
          <a:p>
            <a:pPr fontAlgn="base"/>
            <a:r>
              <a:rPr lang="ru-RU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Подведем итоги</a:t>
            </a:r>
            <a:endParaRPr lang="ru-RU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base"/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О том, какую стратегию использовать – решать только вам.</a:t>
            </a:r>
          </a:p>
          <a:p>
            <a:pPr fontAlgn="base"/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Надеемся, что наш материал послужит вам хорошим </a:t>
            </a:r>
            <a:r>
              <a:rPr lang="ru-RU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туториалом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для развития своей рекламной кампании. </a:t>
            </a:r>
            <a:r>
              <a:rPr lang="ru-RU" sz="1200" b="0" i="0" kern="120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Но главное помните, маркетинговая война – это про интеллектуальное сражение, не стоит впадать в какие-либо крайности!</a:t>
            </a:r>
          </a:p>
          <a:p>
            <a:pPr fontAlgn="base"/>
            <a:endParaRPr lang="ru-RU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D372AC-E236-4CD1-BED0-0525FFF46F81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845435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D372AC-E236-4CD1-BED0-0525FFF46F81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068815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D372AC-E236-4CD1-BED0-0525FFF46F81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735038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D372AC-E236-4CD1-BED0-0525FFF46F81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187280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D372AC-E236-4CD1-BED0-0525FFF46F81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2143542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D372AC-E236-4CD1-BED0-0525FFF46F81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249186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D372AC-E236-4CD1-BED0-0525FFF46F81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5837512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D372AC-E236-4CD1-BED0-0525FFF46F81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646629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8042B5-5AC3-4F78-AB6B-E9E60F91D85A}" type="slidenum">
              <a:rPr lang="ru-RU" smtClean="0">
                <a:solidFill>
                  <a:prstClr val="black"/>
                </a:solidFill>
              </a:rPr>
              <a:pPr/>
              <a:t>13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513642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 smtClean="0"/>
          </a:p>
          <a:p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Пожалуй, это уже не черный цвет, а оттенок намного грязнее. Для достижения поставленных целей применяются информационные атаки вплоть до полного уничтожения противника и смешивания его с грязью.</a:t>
            </a:r>
          </a:p>
          <a:p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r>
              <a:rPr lang="ru-RU" dirty="0" smtClean="0"/>
              <a:t>Серый PR</a:t>
            </a:r>
          </a:p>
          <a:p>
            <a:r>
              <a:rPr lang="ru-RU" dirty="0" smtClean="0"/>
              <a:t>Если смешать белый цвет с черным, то получится именно этот оттенок. Такой пиар воздействует на подсознание и косвенно влияет на репутацию. В сером пиаре нет откровенной лжи, но он не такой белый и пушистый, как кажется на первый взгляд.</a:t>
            </a:r>
          </a:p>
          <a:p>
            <a:r>
              <a:rPr lang="ru-RU" dirty="0" smtClean="0"/>
              <a:t>Вы встречали в Сети интернет-магазины, где под каждым товаром написаны сотни отзывов? Можете не сомневаться — некоторые комментарии являются заказными. То есть эти отзывы пишут сотрудники и получают за свою работу деньги. А выглядят положительный отзывы совсем как настоящие!</a:t>
            </a:r>
          </a:p>
          <a:p>
            <a:endParaRPr lang="ru-RU" dirty="0" smtClean="0"/>
          </a:p>
          <a:p>
            <a:r>
              <a:rPr lang="ru-RU" dirty="0" smtClean="0"/>
              <a:t>Или представьте: произошла драка. А где? На фоне баннера известного кафе или вообще, в его помещении. Бренд как-бы нечаянно засветился на негативном фоне, а о нем уже везде говорят!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8042B5-5AC3-4F78-AB6B-E9E60F91D85A}" type="slidenum">
              <a:rPr lang="ru-RU" smtClean="0">
                <a:solidFill>
                  <a:prstClr val="black"/>
                </a:solidFill>
              </a:rPr>
              <a:pPr/>
              <a:t>14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320824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D372AC-E236-4CD1-BED0-0525FFF46F81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84161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986D34-BC8C-4983-A720-546887683DBA}" type="datetimeFigureOut">
              <a:rPr lang="ru-RU" smtClean="0"/>
              <a:t>16.09.2022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6809A0-C23B-43EC-A764-6D0ACCDFD7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97371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986D34-BC8C-4983-A720-546887683DBA}" type="datetimeFigureOut">
              <a:rPr lang="ru-RU" smtClean="0"/>
              <a:t>16.09.2022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6809A0-C23B-43EC-A764-6D0ACCDFD7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88598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986D34-BC8C-4983-A720-546887683DBA}" type="datetimeFigureOut">
              <a:rPr lang="ru-RU" smtClean="0"/>
              <a:t>16.09.2022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6809A0-C23B-43EC-A764-6D0ACCDFD7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20432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986D34-BC8C-4983-A720-546887683DBA}" type="datetimeFigureOut">
              <a:rPr lang="ru-RU" smtClean="0"/>
              <a:t>16.09.2022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6809A0-C23B-43EC-A764-6D0ACCDFD7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12193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986D34-BC8C-4983-A720-546887683DBA}" type="datetimeFigureOut">
              <a:rPr lang="ru-RU" smtClean="0"/>
              <a:t>16.09.2022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6809A0-C23B-43EC-A764-6D0ACCDFD7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84459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986D34-BC8C-4983-A720-546887683DBA}" type="datetimeFigureOut">
              <a:rPr lang="ru-RU" smtClean="0"/>
              <a:t>16.09.2022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6809A0-C23B-43EC-A764-6D0ACCDFD7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56636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986D34-BC8C-4983-A720-546887683DBA}" type="datetimeFigureOut">
              <a:rPr lang="ru-RU" smtClean="0"/>
              <a:t>16.09.2022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6809A0-C23B-43EC-A764-6D0ACCDFD7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847011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986D34-BC8C-4983-A720-546887683DBA}" type="datetimeFigureOut">
              <a:rPr lang="ru-RU" smtClean="0"/>
              <a:t>16.09.2022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6809A0-C23B-43EC-A764-6D0ACCDFD7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65403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986D34-BC8C-4983-A720-546887683DBA}" type="datetimeFigureOut">
              <a:rPr lang="ru-RU" smtClean="0"/>
              <a:t>16.09.2022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6809A0-C23B-43EC-A764-6D0ACCDFD7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5559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986D34-BC8C-4983-A720-546887683DBA}" type="datetimeFigureOut">
              <a:rPr lang="ru-RU" smtClean="0"/>
              <a:t>16.09.2022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6809A0-C23B-43EC-A764-6D0ACCDFD7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193355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986D34-BC8C-4983-A720-546887683DBA}" type="datetimeFigureOut">
              <a:rPr lang="ru-RU" smtClean="0"/>
              <a:t>16.09.2022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6809A0-C23B-43EC-A764-6D0ACCDFD7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742128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16.09.2022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607184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16.09.2022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748504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16.09.2022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98017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16.09.2022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456831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16.09.2022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040753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16.09.2022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41137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16.09.2022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012882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16.09.2022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44227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16.09.2022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40496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16.09.2022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015178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16.09.2022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325539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16.09.2022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69049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16.09.2022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550027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16.09.2022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909233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16.09.2022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607997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16.09.2022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276771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16.09.2022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195702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16.09.2022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251495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16.09.2022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69189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16.09.2022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005386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16.09.2022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223147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16.09.2022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39326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986D34-BC8C-4983-A720-546887683DBA}" type="datetimeFigureOut">
              <a:rPr lang="ru-RU" smtClean="0"/>
              <a:t>16.09.2022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6809A0-C23B-43EC-A764-6D0ACCDFD7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72501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16.09.2022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67051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16.09.2022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08258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vc.ru/marketing/244904-marketingovye-voyny-kak-ne-stat-ubitym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hyperlink" Target="https://ru.wikipedia.org/wiki/%D0%AD%D0%BA%D0%BE%D0%BD%D0%BE%D0%BC%D0%B8%D0%BA%D0%B0" TargetMode="External"/><Relationship Id="rId3" Type="http://schemas.openxmlformats.org/officeDocument/2006/relationships/hyperlink" Target="https://ru.wikipedia.org/wiki/%D0%9A%D0%BE%D0%BD%D0%BA%D1%83%D1%80%D0%B5%D0%BD%D1%86%D0%B8%D1%8F_(%D1%8D%D0%BA%D0%BE%D0%BD%D0%BE%D0%BC%D0%B8%D0%BA%D0%B0)" TargetMode="External"/><Relationship Id="rId7" Type="http://schemas.openxmlformats.org/officeDocument/2006/relationships/hyperlink" Target="https://ru.wikipedia.org/wiki/%D0%9F%D0%BE%D0%BB%D0%B8%D1%82%D0%B8%D0%BA%D0%B0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ru.wikipedia.org/wiki/%D0%92%D0%BE%D0%B9%D0%BD%D0%B0" TargetMode="External"/><Relationship Id="rId11" Type="http://schemas.openxmlformats.org/officeDocument/2006/relationships/image" Target="../media/image12.jpeg"/><Relationship Id="rId5" Type="http://schemas.openxmlformats.org/officeDocument/2006/relationships/hyperlink" Target="https://ru.wikipedia.org/wiki/%D0%92%D0%BE%D0%BE%D1%80%D1%83%D0%B6%D1%91%D0%BD%D0%BD%D1%8B%D0%B5_%D1%81%D0%B8%D0%BB%D1%8B" TargetMode="External"/><Relationship Id="rId10" Type="http://schemas.openxmlformats.org/officeDocument/2006/relationships/hyperlink" Target="https://ru.wikipedia.org/wiki/%D0%A8%D0%BF%D0%B8%D0%BE%D0%BD%D0%B0%D0%B6" TargetMode="External"/><Relationship Id="rId4" Type="http://schemas.openxmlformats.org/officeDocument/2006/relationships/hyperlink" Target="https://ru.wikipedia.org/wiki/%D0%91%D0%B5%D0%B7%D0%BE%D0%BF%D0%B0%D1%81%D0%BD%D0%BE%D1%81%D1%82%D1%8C" TargetMode="External"/><Relationship Id="rId9" Type="http://schemas.openxmlformats.org/officeDocument/2006/relationships/hyperlink" Target="https://ru.wikipedia.org/wiki/%D0%A0%D0%B0%D0%B7%D0%B2%D0%B5%D0%B4%D1%8B%D0%B2%D0%B0%D1%82%D0%B5%D0%BB%D1%8C%D0%BD%D1%8B%D0%B9_%D1%81%D0%BF%D1%83%D1%82%D0%BD%D0%B8%D0%BA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5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9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26766" y="2389555"/>
            <a:ext cx="6654296" cy="1367073"/>
          </a:xfrm>
        </p:spPr>
        <p:txBody>
          <a:bodyPr>
            <a:noAutofit/>
          </a:bodyPr>
          <a:lstStyle/>
          <a:p>
            <a:r>
              <a:rPr lang="ru-RU" sz="3600" b="1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ИССЛЕДОВАНИЕ СПРОСА И ПРЕДЛОЖЕНИЯ НА РЫНКЕ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60625" y="5767057"/>
            <a:ext cx="9144000" cy="622426"/>
          </a:xfrm>
        </p:spPr>
        <p:txBody>
          <a:bodyPr>
            <a:normAutofit fontScale="70000" lnSpcReduction="20000"/>
          </a:bodyPr>
          <a:lstStyle/>
          <a:p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Закимова Альфия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</a:rPr>
              <a:t>М</a:t>
            </a:r>
            <a:r>
              <a:rPr lang="ru-RU" dirty="0" err="1" smtClean="0">
                <a:solidFill>
                  <a:schemeClr val="accent1">
                    <a:lumMod val="50000"/>
                  </a:schemeClr>
                </a:solidFill>
              </a:rPr>
              <a:t>анарбековна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 – декан Школы бизнеса и предпринимательства, к.э.н., МВА </a:t>
            </a:r>
          </a:p>
          <a:p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Тезисы лекций для групп ЛИО</a:t>
            </a:r>
            <a:endParaRPr lang="ru-RU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092" y="379126"/>
            <a:ext cx="3611887" cy="1164338"/>
          </a:xfrm>
          <a:prstGeom prst="rect">
            <a:avLst/>
          </a:prstGeom>
        </p:spPr>
      </p:pic>
      <p:pic>
        <p:nvPicPr>
          <p:cNvPr id="1026" name="Picture 2" descr="Маркетинговое исследование рынка автозапчастей для японских и корейских  автомобилей в г. Пензе - Новая марка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9828" y="1367887"/>
            <a:ext cx="4543174" cy="34104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48938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https://cdn.coil.com/images/S6Xk_vSeSM2YYBO3jK_jrQ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75" y="-1"/>
            <a:ext cx="12192002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727201" y="1857829"/>
            <a:ext cx="24674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Предложение </a:t>
            </a:r>
            <a:endParaRPr lang="ru-RU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171544" y="1814286"/>
            <a:ext cx="24674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Предложение </a:t>
            </a:r>
            <a:endParaRPr lang="ru-RU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610405" y="4442207"/>
            <a:ext cx="246742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СПРОС = покупатели </a:t>
            </a:r>
            <a:endParaRPr lang="ru-RU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244117" y="4442206"/>
            <a:ext cx="246742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СПРОС = покупатели </a:t>
            </a:r>
            <a:endParaRPr lang="ru-RU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1084076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/>
          <a:srcRect t="5873" b="4814"/>
          <a:stretch/>
        </p:blipFill>
        <p:spPr>
          <a:xfrm>
            <a:off x="159658" y="1447558"/>
            <a:ext cx="5791200" cy="3879186"/>
          </a:xfrm>
          <a:prstGeom prst="rect">
            <a:avLst/>
          </a:prstGeom>
        </p:spPr>
      </p:pic>
      <p:pic>
        <p:nvPicPr>
          <p:cNvPr id="6148" name="Picture 4" descr="Мерчандайзинг молочной продукции, правила и принципы, зонирование,  визуальный мерчендайзинг молочных продуктов | Leader Team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5819" y="1447558"/>
            <a:ext cx="5936181" cy="38791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9107" y="0"/>
            <a:ext cx="3610175" cy="258127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74243" y="-42864"/>
            <a:ext cx="3610175" cy="2581275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55851" y="-42863"/>
            <a:ext cx="3610175" cy="2581275"/>
          </a:xfrm>
          <a:prstGeom prst="rect">
            <a:avLst/>
          </a:prstGeom>
        </p:spPr>
      </p:pic>
      <p:pic>
        <p:nvPicPr>
          <p:cNvPr id="6154" name="Picture 10" descr="Наклейка рыбка PNG - AVATAN PLUS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8264">
            <a:off x="3861085" y="4678826"/>
            <a:ext cx="3312279" cy="2693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948615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391517" y="250762"/>
            <a:ext cx="8577926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800" dirty="0" smtClean="0"/>
              <a:t>Стратегию </a:t>
            </a:r>
            <a:r>
              <a:rPr lang="ru-RU" sz="4800" dirty="0"/>
              <a:t>«военных действий»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116712" y="1719660"/>
            <a:ext cx="332770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/>
            <a:r>
              <a:rPr lang="ru-RU" sz="2400" b="1" dirty="0"/>
              <a:t>Оборонительная </a:t>
            </a:r>
            <a:r>
              <a:rPr lang="ru-RU" sz="2400" b="1" dirty="0" smtClean="0"/>
              <a:t>война</a:t>
            </a:r>
            <a:endParaRPr lang="ru-RU" sz="2400" b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7232221" y="1774230"/>
            <a:ext cx="317760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/>
            <a:r>
              <a:rPr lang="ru-RU" sz="2400" b="1" dirty="0"/>
              <a:t>Наступательная </a:t>
            </a:r>
            <a:r>
              <a:rPr lang="ru-RU" sz="2400" b="1" dirty="0" smtClean="0"/>
              <a:t>война</a:t>
            </a:r>
            <a:endParaRPr lang="ru-RU" sz="2400" b="1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05006" y="2561548"/>
            <a:ext cx="2700644" cy="3265037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57389" y="2329685"/>
            <a:ext cx="3446182" cy="2320429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69907" y="4732362"/>
            <a:ext cx="4007645" cy="2035629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588829" y="2341228"/>
            <a:ext cx="3489636" cy="2297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32905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391517" y="250762"/>
            <a:ext cx="8577926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800" dirty="0" smtClean="0"/>
              <a:t>Стратегию </a:t>
            </a:r>
            <a:r>
              <a:rPr lang="ru-RU" sz="4800" dirty="0"/>
              <a:t>«военных действий»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116712" y="1719660"/>
            <a:ext cx="255416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/>
            <a:r>
              <a:rPr lang="ru-RU" sz="2400" b="1" dirty="0" smtClean="0"/>
              <a:t>Фланговая  война</a:t>
            </a:r>
            <a:endParaRPr lang="ru-RU" sz="2400" b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7232221" y="1774230"/>
            <a:ext cx="317760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/>
            <a:r>
              <a:rPr lang="ru-RU" sz="2400" b="1" dirty="0"/>
              <a:t>Наступательная </a:t>
            </a:r>
            <a:r>
              <a:rPr lang="ru-RU" sz="2400" b="1" dirty="0" smtClean="0"/>
              <a:t>война</a:t>
            </a:r>
            <a:endParaRPr lang="ru-RU" sz="2400" b="1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3048000" y="3105835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>
                <a:hlinkClick r:id="rId3"/>
              </a:rPr>
              <a:t>https://</a:t>
            </a:r>
            <a:r>
              <a:rPr lang="en-US" dirty="0" smtClean="0">
                <a:hlinkClick r:id="rId3"/>
              </a:rPr>
              <a:t>vc.ru/marketing/244904-marketingovye-voyny-kak-ne-stat-ubitym</a:t>
            </a:r>
            <a:r>
              <a:rPr lang="ru-RU" dirty="0" smtClean="0"/>
              <a:t>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533952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573355"/>
            <a:ext cx="10515600" cy="884253"/>
          </a:xfrm>
        </p:spPr>
        <p:txBody>
          <a:bodyPr>
            <a:normAutofit fontScale="90000"/>
          </a:bodyPr>
          <a:lstStyle/>
          <a:p>
            <a:pPr algn="ctr"/>
            <a:r>
              <a:rPr lang="ru-RU" sz="6000" b="1" dirty="0" smtClean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Разведка</a:t>
            </a:r>
            <a:endParaRPr lang="ru-RU" sz="6000" dirty="0">
              <a:solidFill>
                <a:schemeClr val="accent3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730842" y="2042909"/>
            <a:ext cx="6219732" cy="4351338"/>
          </a:xfrm>
        </p:spPr>
        <p:txBody>
          <a:bodyPr>
            <a:normAutofit fontScale="77500" lnSpcReduction="20000"/>
          </a:bodyPr>
          <a:lstStyle/>
          <a:p>
            <a:r>
              <a:rPr lang="ru-RU" dirty="0"/>
              <a:t> — сбор сведений о противнике или </a:t>
            </a:r>
            <a:r>
              <a:rPr lang="ru-RU" dirty="0">
                <a:hlinkClick r:id="rId3" tooltip="Конкуренция (экономика)"/>
              </a:rPr>
              <a:t>конкуренте</a:t>
            </a:r>
            <a:r>
              <a:rPr lang="ru-RU" dirty="0"/>
              <a:t> для обеспечения своей </a:t>
            </a:r>
            <a:r>
              <a:rPr lang="ru-RU" dirty="0">
                <a:hlinkClick r:id="rId4" tooltip="Безопасность"/>
              </a:rPr>
              <a:t>безопасности</a:t>
            </a:r>
            <a:r>
              <a:rPr lang="ru-RU" dirty="0"/>
              <a:t> и получения преимуществ в области </a:t>
            </a:r>
            <a:r>
              <a:rPr lang="ru-RU" dirty="0">
                <a:hlinkClick r:id="rId5" tooltip="Вооружённые силы"/>
              </a:rPr>
              <a:t>вооружённых сил</a:t>
            </a:r>
            <a:r>
              <a:rPr lang="ru-RU" dirty="0"/>
              <a:t>, </a:t>
            </a:r>
            <a:r>
              <a:rPr lang="ru-RU" dirty="0">
                <a:hlinkClick r:id="rId6" tooltip="Война"/>
              </a:rPr>
              <a:t>военных </a:t>
            </a:r>
            <a:r>
              <a:rPr lang="ru-RU" dirty="0" smtClean="0">
                <a:hlinkClick r:id="rId6" tooltip="Война"/>
              </a:rPr>
              <a:t>действий</a:t>
            </a:r>
            <a:r>
              <a:rPr lang="ru-RU" dirty="0"/>
              <a:t>, </a:t>
            </a:r>
            <a:r>
              <a:rPr lang="ru-RU" dirty="0">
                <a:hlinkClick r:id="rId7" tooltip="Политика"/>
              </a:rPr>
              <a:t>политики</a:t>
            </a:r>
            <a:r>
              <a:rPr lang="ru-RU" dirty="0"/>
              <a:t> или </a:t>
            </a:r>
            <a:r>
              <a:rPr lang="ru-RU" dirty="0">
                <a:hlinkClick r:id="rId8" tooltip="Экономика"/>
              </a:rPr>
              <a:t>экономики</a:t>
            </a:r>
            <a:r>
              <a:rPr lang="ru-RU" dirty="0"/>
              <a:t>.</a:t>
            </a:r>
          </a:p>
          <a:p>
            <a:r>
              <a:rPr lang="ru-RU" dirty="0"/>
              <a:t>Разведка может использовать как законные способы сбора информации (например, сбор и анализ данных из открытых источников, прослушивание радиоканалов из-за границы, наблюдение при помощи </a:t>
            </a:r>
            <a:r>
              <a:rPr lang="ru-RU" dirty="0">
                <a:hlinkClick r:id="rId9" tooltip="Разведывательный спутник"/>
              </a:rPr>
              <a:t>разведывательных спутников</a:t>
            </a:r>
            <a:r>
              <a:rPr lang="ru-RU" dirty="0"/>
              <a:t>), так и незаконные операции, попадающие под понятие «</a:t>
            </a:r>
            <a:r>
              <a:rPr lang="ru-RU" dirty="0">
                <a:hlinkClick r:id="rId10" tooltip="Шпионаж"/>
              </a:rPr>
              <a:t>шпионаж</a:t>
            </a:r>
            <a:r>
              <a:rPr lang="ru-RU" dirty="0"/>
              <a:t>» или «кража информации</a:t>
            </a:r>
            <a:r>
              <a:rPr lang="ru-RU" dirty="0" smtClean="0"/>
              <a:t>».</a:t>
            </a:r>
          </a:p>
          <a:p>
            <a:pPr marL="0" indent="0">
              <a:buNone/>
            </a:pPr>
            <a:endParaRPr lang="ru-RU" sz="1300" dirty="0" smtClean="0"/>
          </a:p>
          <a:p>
            <a:pPr marL="0" indent="0">
              <a:buNone/>
            </a:pPr>
            <a:r>
              <a:rPr lang="ru-RU" sz="1300" dirty="0" smtClean="0"/>
              <a:t>Материал </a:t>
            </a:r>
            <a:r>
              <a:rPr lang="ru-RU" sz="1300" dirty="0"/>
              <a:t>из Википедии — свободной энциклопедии</a:t>
            </a:r>
          </a:p>
          <a:p>
            <a:endParaRPr lang="ru-RU" dirty="0"/>
          </a:p>
        </p:txBody>
      </p:sp>
      <p:pic>
        <p:nvPicPr>
          <p:cNvPr id="1026" name="Picture 2" descr="Разведчики ЦВО отрабатывают навыки применения беспилотных летательных  аппаратов» в блоге «Армия и Флот» - Сделано у нас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650" y="2042909"/>
            <a:ext cx="4733296" cy="3356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816323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3" name="Picture 5" descr="Самые удачные военные тактики, которые когда-либо использовались в  сражениях | Пикабу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54" r="15021"/>
          <a:stretch/>
        </p:blipFill>
        <p:spPr bwMode="auto">
          <a:xfrm>
            <a:off x="6634734" y="1466851"/>
            <a:ext cx="5557266" cy="396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38150" y="209551"/>
            <a:ext cx="10515600" cy="666750"/>
          </a:xfrm>
        </p:spPr>
        <p:txBody>
          <a:bodyPr>
            <a:normAutofit/>
          </a:bodyPr>
          <a:lstStyle/>
          <a:p>
            <a:r>
              <a:rPr lang="ru-RU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По назначению: </a:t>
            </a:r>
            <a:endParaRPr lang="ru-RU" sz="4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232403"/>
            <a:ext cx="7005496" cy="5625597"/>
          </a:xfrm>
        </p:spPr>
        <p:txBody>
          <a:bodyPr>
            <a:normAutofit fontScale="55000" lnSpcReduction="20000"/>
          </a:bodyPr>
          <a:lstStyle/>
          <a:p>
            <a:r>
              <a:rPr lang="ru-RU" sz="3300" b="1" dirty="0"/>
              <a:t>Военная разведка</a:t>
            </a:r>
            <a:r>
              <a:rPr lang="ru-RU" sz="3300" dirty="0"/>
              <a:t> — комплекс мероприятий по получению и обработке данных о действующем или вероятном противнике, его </a:t>
            </a:r>
            <a:r>
              <a:rPr lang="ru-RU" sz="3300" dirty="0">
                <a:solidFill>
                  <a:schemeClr val="accent1">
                    <a:lumMod val="75000"/>
                  </a:schemeClr>
                </a:solidFill>
              </a:rPr>
              <a:t>военных ресурсах, боевых возможностях и уязвимости</a:t>
            </a:r>
            <a:r>
              <a:rPr lang="ru-RU" sz="3300" dirty="0"/>
              <a:t>, а также о театре военных действий. Она делится </a:t>
            </a:r>
            <a:r>
              <a:rPr lang="ru-RU" sz="3300" dirty="0">
                <a:solidFill>
                  <a:schemeClr val="accent1">
                    <a:lumMod val="75000"/>
                  </a:schemeClr>
                </a:solidFill>
              </a:rPr>
              <a:t>на тактическую разведку</a:t>
            </a:r>
            <a:r>
              <a:rPr lang="ru-RU" sz="3300" dirty="0"/>
              <a:t>, которая также включает инженерную разведку, и </a:t>
            </a:r>
            <a:r>
              <a:rPr lang="ru-RU" sz="3300" dirty="0">
                <a:solidFill>
                  <a:schemeClr val="accent1">
                    <a:lumMod val="75000"/>
                  </a:schemeClr>
                </a:solidFill>
              </a:rPr>
              <a:t>стратегическую разведку.</a:t>
            </a:r>
          </a:p>
          <a:p>
            <a:r>
              <a:rPr lang="ru-RU" sz="3300" dirty="0"/>
              <a:t>Политическая разведка — деятельность, направленная на добывание сведений о внутренней и внешней политике иностранного государства.</a:t>
            </a:r>
          </a:p>
          <a:p>
            <a:r>
              <a:rPr lang="ru-RU" sz="3300" b="1" dirty="0"/>
              <a:t>Экономическая разведка </a:t>
            </a:r>
            <a:r>
              <a:rPr lang="ru-RU" sz="3300" dirty="0"/>
              <a:t>— вид внешней разведки, объектами которой являются промышленность, транспорт, торговля, финансовые и денежно-кредитные системы, природные ресурсы и т. п.</a:t>
            </a:r>
          </a:p>
          <a:p>
            <a:r>
              <a:rPr lang="ru-RU" sz="3300" b="1" dirty="0"/>
              <a:t>Научно-техническая разведка</a:t>
            </a:r>
            <a:r>
              <a:rPr lang="ru-RU" sz="3300" dirty="0"/>
              <a:t> — вид внешней разведки, объектом которой являются научно-технические учреждения и научно-технический потенциал иностранных государств.</a:t>
            </a:r>
          </a:p>
          <a:p>
            <a:r>
              <a:rPr lang="ru-RU" sz="2200" dirty="0"/>
              <a:t>Внешняя контрразведка — вид внешней разведки, объектами которой являются разведывательные службы иностранных государств, добывание сведений об их деятельности.</a:t>
            </a:r>
          </a:p>
          <a:p>
            <a:r>
              <a:rPr lang="ru-RU" sz="2200" dirty="0"/>
              <a:t>Добывание сведений о международных террористических организациях и подготавливаемых за рубежом государственных переворотах в своей стране.</a:t>
            </a:r>
          </a:p>
          <a:p>
            <a:r>
              <a:rPr lang="ru-RU" sz="2200" dirty="0"/>
              <a:t>Добывание сведений о международной организованной преступности.</a:t>
            </a:r>
          </a:p>
          <a:p>
            <a:r>
              <a:rPr lang="ru-RU" sz="2200" dirty="0"/>
              <a:t>Промышленный шпионаж.</a:t>
            </a:r>
          </a:p>
          <a:p>
            <a:r>
              <a:rPr lang="ru-RU" sz="2200" dirty="0"/>
              <a:t>Деловая разведка.</a:t>
            </a:r>
          </a:p>
        </p:txBody>
      </p:sp>
    </p:spTree>
    <p:extLst>
      <p:ext uri="{BB962C8B-B14F-4D97-AF65-F5344CB8AC3E}">
        <p14:creationId xmlns:p14="http://schemas.microsoft.com/office/powerpoint/2010/main" val="1127992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1128" y="144464"/>
            <a:ext cx="4781550" cy="1325563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Разведывательный цикл включает</a:t>
            </a:r>
            <a:r>
              <a:rPr lang="ru-RU" sz="32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endParaRPr lang="ru-RU" sz="3200" b="1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angle 7"/>
          <p:cNvSpPr>
            <a:spLocks noChangeArrowheads="1"/>
          </p:cNvSpPr>
          <p:nvPr/>
        </p:nvSpPr>
        <p:spPr bwMode="auto">
          <a:xfrm>
            <a:off x="6862433" y="1741490"/>
            <a:ext cx="4037807" cy="716754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lIns="18000" tIns="10800" rIns="18000" bIns="10800" anchor="ctr"/>
          <a:lstStyle>
            <a:lvl1pPr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ru-RU" altLang="ru-RU" dirty="0">
                <a:latin typeface="Arial" panose="020B0604020202020204" pitchFamily="34" charset="0"/>
              </a:rPr>
              <a:t>Постановка проблемы исследования</a:t>
            </a:r>
          </a:p>
        </p:txBody>
      </p:sp>
      <p:sp>
        <p:nvSpPr>
          <p:cNvPr id="6" name="Rectangle 8"/>
          <p:cNvSpPr>
            <a:spLocks noChangeArrowheads="1"/>
          </p:cNvSpPr>
          <p:nvPr/>
        </p:nvSpPr>
        <p:spPr bwMode="auto">
          <a:xfrm>
            <a:off x="6911179" y="2684861"/>
            <a:ext cx="4037807" cy="716754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lIns="18000" tIns="10800" rIns="18000" bIns="10800" anchor="ctr"/>
          <a:lstStyle>
            <a:lvl1pPr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ru-RU" altLang="ru-RU" dirty="0">
                <a:latin typeface="Arial" panose="020B0604020202020204" pitchFamily="34" charset="0"/>
              </a:rPr>
              <a:t>Разработка плана исследования</a:t>
            </a:r>
          </a:p>
        </p:txBody>
      </p:sp>
      <p:sp>
        <p:nvSpPr>
          <p:cNvPr id="7" name="Rectangle 9"/>
          <p:cNvSpPr>
            <a:spLocks noChangeArrowheads="1"/>
          </p:cNvSpPr>
          <p:nvPr/>
        </p:nvSpPr>
        <p:spPr bwMode="auto">
          <a:xfrm>
            <a:off x="6911179" y="3627322"/>
            <a:ext cx="4037807" cy="716754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lIns="18000" tIns="10800" rIns="18000" bIns="10800" anchor="ctr"/>
          <a:lstStyle>
            <a:lvl1pPr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ru-RU" altLang="ru-RU">
                <a:latin typeface="Arial" panose="020B0604020202020204" pitchFamily="34" charset="0"/>
              </a:rPr>
              <a:t>Сбор данных</a:t>
            </a:r>
          </a:p>
        </p:txBody>
      </p:sp>
      <p:sp>
        <p:nvSpPr>
          <p:cNvPr id="8" name="Rectangle 10"/>
          <p:cNvSpPr>
            <a:spLocks noChangeArrowheads="1"/>
          </p:cNvSpPr>
          <p:nvPr/>
        </p:nvSpPr>
        <p:spPr bwMode="auto">
          <a:xfrm>
            <a:off x="6911180" y="4483043"/>
            <a:ext cx="4037807" cy="716753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lIns="18000" tIns="10800" rIns="18000" bIns="10800" anchor="ctr"/>
          <a:lstStyle>
            <a:lvl1pPr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ru-RU" altLang="ru-RU">
                <a:latin typeface="Arial" panose="020B0604020202020204" pitchFamily="34" charset="0"/>
              </a:rPr>
              <a:t>Обработка и анализ данных</a:t>
            </a:r>
          </a:p>
        </p:txBody>
      </p:sp>
      <p:sp>
        <p:nvSpPr>
          <p:cNvPr id="9" name="Rectangle 11"/>
          <p:cNvSpPr>
            <a:spLocks noChangeArrowheads="1"/>
          </p:cNvSpPr>
          <p:nvPr/>
        </p:nvSpPr>
        <p:spPr bwMode="auto">
          <a:xfrm>
            <a:off x="6911180" y="5394758"/>
            <a:ext cx="4037807" cy="716753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lIns="18000" tIns="10800" rIns="18000" bIns="10800" anchor="ctr"/>
          <a:lstStyle>
            <a:lvl1pPr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ru-RU" altLang="ru-RU" dirty="0">
                <a:latin typeface="Arial" panose="020B0604020202020204" pitchFamily="34" charset="0"/>
              </a:rPr>
              <a:t>Представление результатов</a:t>
            </a:r>
          </a:p>
        </p:txBody>
      </p:sp>
      <p:sp>
        <p:nvSpPr>
          <p:cNvPr id="10" name="Line 12"/>
          <p:cNvSpPr>
            <a:spLocks noChangeShapeType="1"/>
          </p:cNvSpPr>
          <p:nvPr/>
        </p:nvSpPr>
        <p:spPr bwMode="auto">
          <a:xfrm>
            <a:off x="8936743" y="2464190"/>
            <a:ext cx="3892" cy="204012"/>
          </a:xfrm>
          <a:prstGeom prst="line">
            <a:avLst/>
          </a:prstGeom>
          <a:noFill/>
          <a:ln w="9525">
            <a:solidFill>
              <a:schemeClr val="bg1">
                <a:lumMod val="65000"/>
              </a:schemeClr>
            </a:solidFill>
            <a:round/>
            <a:headEnd/>
            <a:tailEnd type="triangle" w="lg" len="med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1" name="Line 13"/>
          <p:cNvSpPr>
            <a:spLocks noChangeShapeType="1"/>
          </p:cNvSpPr>
          <p:nvPr/>
        </p:nvSpPr>
        <p:spPr bwMode="auto">
          <a:xfrm>
            <a:off x="8936743" y="3438304"/>
            <a:ext cx="3892" cy="204014"/>
          </a:xfrm>
          <a:prstGeom prst="line">
            <a:avLst/>
          </a:prstGeom>
          <a:noFill/>
          <a:ln w="9525">
            <a:solidFill>
              <a:schemeClr val="bg1">
                <a:lumMod val="65000"/>
              </a:schemeClr>
            </a:solidFill>
            <a:round/>
            <a:headEnd/>
            <a:tailEnd type="triangle" w="lg" len="med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2" name="Line 14"/>
          <p:cNvSpPr>
            <a:spLocks noChangeShapeType="1"/>
          </p:cNvSpPr>
          <p:nvPr/>
        </p:nvSpPr>
        <p:spPr bwMode="auto">
          <a:xfrm>
            <a:off x="8936743" y="4339813"/>
            <a:ext cx="3892" cy="162488"/>
          </a:xfrm>
          <a:prstGeom prst="line">
            <a:avLst/>
          </a:prstGeom>
          <a:noFill/>
          <a:ln w="9525">
            <a:solidFill>
              <a:schemeClr val="bg1">
                <a:lumMod val="65000"/>
              </a:schemeClr>
            </a:solidFill>
            <a:round/>
            <a:headEnd/>
            <a:tailEnd type="triangle" w="lg" len="med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3" name="Line 15"/>
          <p:cNvSpPr>
            <a:spLocks noChangeShapeType="1"/>
          </p:cNvSpPr>
          <p:nvPr/>
        </p:nvSpPr>
        <p:spPr bwMode="auto">
          <a:xfrm>
            <a:off x="8936743" y="5229106"/>
            <a:ext cx="3892" cy="204014"/>
          </a:xfrm>
          <a:prstGeom prst="line">
            <a:avLst/>
          </a:prstGeom>
          <a:noFill/>
          <a:ln w="9525">
            <a:solidFill>
              <a:schemeClr val="bg1">
                <a:lumMod val="65000"/>
              </a:schemeClr>
            </a:solidFill>
            <a:round/>
            <a:headEnd/>
            <a:tailEnd type="triangle" w="lg" len="med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4" name="Line 16"/>
          <p:cNvSpPr>
            <a:spLocks noChangeShapeType="1"/>
          </p:cNvSpPr>
          <p:nvPr/>
        </p:nvSpPr>
        <p:spPr bwMode="auto">
          <a:xfrm>
            <a:off x="10900241" y="3098404"/>
            <a:ext cx="264647" cy="0"/>
          </a:xfrm>
          <a:prstGeom prst="line">
            <a:avLst/>
          </a:prstGeom>
          <a:noFill/>
          <a:ln w="9525">
            <a:solidFill>
              <a:schemeClr val="bg1">
                <a:lumMod val="65000"/>
              </a:schemeClr>
            </a:solidFill>
            <a:prstDash val="sysDot"/>
            <a:round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5" name="Line 17"/>
          <p:cNvSpPr>
            <a:spLocks noChangeShapeType="1"/>
          </p:cNvSpPr>
          <p:nvPr/>
        </p:nvSpPr>
        <p:spPr bwMode="auto">
          <a:xfrm>
            <a:off x="10900241" y="2018904"/>
            <a:ext cx="264647" cy="0"/>
          </a:xfrm>
          <a:prstGeom prst="line">
            <a:avLst/>
          </a:prstGeom>
          <a:noFill/>
          <a:ln w="9525">
            <a:solidFill>
              <a:schemeClr val="bg1">
                <a:lumMod val="65000"/>
              </a:schemeClr>
            </a:solidFill>
            <a:prstDash val="sysDot"/>
            <a:round/>
            <a:headEnd type="triangle" w="lg" len="med"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6" name="Line 18"/>
          <p:cNvSpPr>
            <a:spLocks noChangeShapeType="1"/>
          </p:cNvSpPr>
          <p:nvPr/>
        </p:nvSpPr>
        <p:spPr bwMode="auto">
          <a:xfrm>
            <a:off x="11164888" y="2018903"/>
            <a:ext cx="0" cy="1079501"/>
          </a:xfrm>
          <a:prstGeom prst="line">
            <a:avLst/>
          </a:prstGeom>
          <a:noFill/>
          <a:ln w="9525">
            <a:solidFill>
              <a:schemeClr val="bg1">
                <a:lumMod val="65000"/>
              </a:schemeClr>
            </a:solidFill>
            <a:prstDash val="sysDot"/>
            <a:round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7" name="Rectangle 7"/>
          <p:cNvSpPr>
            <a:spLocks noChangeArrowheads="1"/>
          </p:cNvSpPr>
          <p:nvPr/>
        </p:nvSpPr>
        <p:spPr bwMode="auto">
          <a:xfrm>
            <a:off x="473074" y="1622425"/>
            <a:ext cx="3833811" cy="76438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lIns="18000" tIns="10800" rIns="18000" bIns="10800" anchor="ctr"/>
          <a:lstStyle>
            <a:lvl1pPr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ru-RU" dirty="0" smtClean="0">
                <a:latin typeface="Arial" panose="020B0604020202020204" pitchFamily="34" charset="0"/>
              </a:rPr>
              <a:t>СБОР РАЗВЕДЫВАТЕЛЬНОЙ ИНФОРМАЦИИ</a:t>
            </a:r>
            <a:endParaRPr lang="ru-RU" dirty="0">
              <a:latin typeface="Arial" panose="020B0604020202020204" pitchFamily="34" charset="0"/>
            </a:endParaRPr>
          </a:p>
        </p:txBody>
      </p:sp>
      <p:sp>
        <p:nvSpPr>
          <p:cNvPr id="18" name="Rectangle 8"/>
          <p:cNvSpPr>
            <a:spLocks noChangeArrowheads="1"/>
          </p:cNvSpPr>
          <p:nvPr/>
        </p:nvSpPr>
        <p:spPr bwMode="auto">
          <a:xfrm>
            <a:off x="473074" y="2547341"/>
            <a:ext cx="3833811" cy="76438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lIns="18000" tIns="10800" rIns="18000" bIns="10800" anchor="ctr"/>
          <a:lstStyle>
            <a:lvl1pPr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ru-RU" dirty="0" smtClean="0">
                <a:latin typeface="Arial" panose="020B0604020202020204" pitchFamily="34" charset="0"/>
              </a:rPr>
              <a:t>Проверка полученной информации</a:t>
            </a:r>
            <a:endParaRPr lang="ru-RU" dirty="0">
              <a:latin typeface="Arial" panose="020B0604020202020204" pitchFamily="34" charset="0"/>
            </a:endParaRPr>
          </a:p>
        </p:txBody>
      </p:sp>
      <p:sp>
        <p:nvSpPr>
          <p:cNvPr id="19" name="Rectangle 9"/>
          <p:cNvSpPr>
            <a:spLocks noChangeArrowheads="1"/>
          </p:cNvSpPr>
          <p:nvPr/>
        </p:nvSpPr>
        <p:spPr bwMode="auto">
          <a:xfrm>
            <a:off x="476250" y="3471071"/>
            <a:ext cx="3833811" cy="76438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lIns="18000" tIns="10800" rIns="18000" bIns="10800" anchor="ctr"/>
          <a:lstStyle>
            <a:lvl1pPr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ru-RU" dirty="0" smtClean="0">
                <a:latin typeface="Arial" panose="020B0604020202020204" pitchFamily="34" charset="0"/>
              </a:rPr>
              <a:t>Анализ разведывательной информации</a:t>
            </a:r>
            <a:endParaRPr lang="ru-RU" dirty="0">
              <a:latin typeface="Arial" panose="020B0604020202020204" pitchFamily="34" charset="0"/>
            </a:endParaRPr>
          </a:p>
        </p:txBody>
      </p:sp>
      <p:sp>
        <p:nvSpPr>
          <p:cNvPr id="20" name="Rectangle 10"/>
          <p:cNvSpPr>
            <a:spLocks noChangeArrowheads="1"/>
          </p:cNvSpPr>
          <p:nvPr/>
        </p:nvSpPr>
        <p:spPr bwMode="auto">
          <a:xfrm>
            <a:off x="473073" y="4354912"/>
            <a:ext cx="3833811" cy="76438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lIns="18000" tIns="10800" rIns="18000" bIns="10800" anchor="ctr"/>
          <a:lstStyle>
            <a:lvl1pPr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ru-RU" altLang="ru-RU" dirty="0" smtClean="0">
                <a:latin typeface="Arial" panose="020B0604020202020204" pitchFamily="34" charset="0"/>
              </a:rPr>
              <a:t>Доведение выводов до заинтересованных инстанций.</a:t>
            </a:r>
            <a:endParaRPr lang="ru-RU" altLang="ru-RU" dirty="0">
              <a:latin typeface="Arial" panose="020B0604020202020204" pitchFamily="34" charset="0"/>
            </a:endParaRPr>
          </a:p>
        </p:txBody>
      </p:sp>
      <p:sp>
        <p:nvSpPr>
          <p:cNvPr id="21" name="Rectangle 11"/>
          <p:cNvSpPr>
            <a:spLocks noChangeArrowheads="1"/>
          </p:cNvSpPr>
          <p:nvPr/>
        </p:nvSpPr>
        <p:spPr bwMode="auto">
          <a:xfrm>
            <a:off x="476251" y="5284391"/>
            <a:ext cx="3833811" cy="76438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lIns="18000" tIns="10800" rIns="18000" bIns="10800" anchor="ctr"/>
          <a:lstStyle>
            <a:lvl1pPr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ru-RU" altLang="ru-RU" dirty="0" smtClean="0">
                <a:latin typeface="Arial" panose="020B0604020202020204" pitchFamily="34" charset="0"/>
              </a:rPr>
              <a:t>ПРЕДСТАВЛЕНИЕ РЕЗУЛЬТАТОВ</a:t>
            </a:r>
            <a:endParaRPr lang="ru-RU" altLang="ru-RU" dirty="0">
              <a:latin typeface="Arial" panose="020B0604020202020204" pitchFamily="34" charset="0"/>
            </a:endParaRPr>
          </a:p>
        </p:txBody>
      </p:sp>
      <p:sp>
        <p:nvSpPr>
          <p:cNvPr id="22" name="Line 12"/>
          <p:cNvSpPr>
            <a:spLocks noChangeShapeType="1"/>
          </p:cNvSpPr>
          <p:nvPr/>
        </p:nvSpPr>
        <p:spPr bwMode="auto">
          <a:xfrm>
            <a:off x="2497137" y="2368551"/>
            <a:ext cx="3175" cy="179387"/>
          </a:xfrm>
          <a:prstGeom prst="line">
            <a:avLst/>
          </a:prstGeom>
          <a:noFill/>
          <a:ln w="9525">
            <a:solidFill>
              <a:schemeClr val="tx2"/>
            </a:solidFill>
            <a:round/>
            <a:headEnd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algn="ctr"/>
            <a:endParaRPr lang="ru-RU"/>
          </a:p>
        </p:txBody>
      </p:sp>
      <p:sp>
        <p:nvSpPr>
          <p:cNvPr id="23" name="Line 13"/>
          <p:cNvSpPr>
            <a:spLocks noChangeShapeType="1"/>
          </p:cNvSpPr>
          <p:nvPr/>
        </p:nvSpPr>
        <p:spPr bwMode="auto">
          <a:xfrm>
            <a:off x="2494754" y="3311921"/>
            <a:ext cx="3175" cy="179388"/>
          </a:xfrm>
          <a:prstGeom prst="line">
            <a:avLst/>
          </a:prstGeom>
          <a:noFill/>
          <a:ln w="9525">
            <a:solidFill>
              <a:schemeClr val="tx2"/>
            </a:solidFill>
            <a:round/>
            <a:headEnd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algn="ctr"/>
            <a:endParaRPr lang="ru-RU"/>
          </a:p>
        </p:txBody>
      </p:sp>
      <p:sp>
        <p:nvSpPr>
          <p:cNvPr id="24" name="Line 14"/>
          <p:cNvSpPr>
            <a:spLocks noChangeShapeType="1"/>
          </p:cNvSpPr>
          <p:nvPr/>
        </p:nvSpPr>
        <p:spPr bwMode="auto">
          <a:xfrm>
            <a:off x="2512216" y="4226720"/>
            <a:ext cx="3175" cy="142875"/>
          </a:xfrm>
          <a:prstGeom prst="line">
            <a:avLst/>
          </a:prstGeom>
          <a:noFill/>
          <a:ln w="9525">
            <a:solidFill>
              <a:schemeClr val="tx2"/>
            </a:solidFill>
            <a:round/>
            <a:headEnd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algn="ctr"/>
            <a:endParaRPr lang="ru-RU"/>
          </a:p>
        </p:txBody>
      </p:sp>
      <p:sp>
        <p:nvSpPr>
          <p:cNvPr id="25" name="Line 15"/>
          <p:cNvSpPr>
            <a:spLocks noChangeShapeType="1"/>
          </p:cNvSpPr>
          <p:nvPr/>
        </p:nvSpPr>
        <p:spPr bwMode="auto">
          <a:xfrm>
            <a:off x="2551904" y="5126832"/>
            <a:ext cx="3175" cy="179388"/>
          </a:xfrm>
          <a:prstGeom prst="line">
            <a:avLst/>
          </a:prstGeom>
          <a:noFill/>
          <a:ln w="9525">
            <a:solidFill>
              <a:schemeClr val="tx2"/>
            </a:solidFill>
            <a:round/>
            <a:headEnd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algn="ctr"/>
            <a:endParaRPr lang="ru-RU"/>
          </a:p>
        </p:txBody>
      </p:sp>
      <p:sp>
        <p:nvSpPr>
          <p:cNvPr id="29" name="Заголовок 1"/>
          <p:cNvSpPr txBox="1">
            <a:spLocks/>
          </p:cNvSpPr>
          <p:nvPr/>
        </p:nvSpPr>
        <p:spPr>
          <a:xfrm>
            <a:off x="6911181" y="168278"/>
            <a:ext cx="478155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3200" b="1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Маркетинговые исследования состоят:</a:t>
            </a:r>
            <a:endParaRPr lang="ru-RU" sz="3200" b="1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Правая круглая скобка 33"/>
          <p:cNvSpPr/>
          <p:nvPr/>
        </p:nvSpPr>
        <p:spPr>
          <a:xfrm>
            <a:off x="4446154" y="3034109"/>
            <a:ext cx="153266" cy="914400"/>
          </a:xfrm>
          <a:prstGeom prst="rightBracket">
            <a:avLst>
              <a:gd name="adj" fmla="val 46537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Правая круглая скобка 34"/>
          <p:cNvSpPr/>
          <p:nvPr/>
        </p:nvSpPr>
        <p:spPr>
          <a:xfrm>
            <a:off x="4427376" y="4827191"/>
            <a:ext cx="153266" cy="914400"/>
          </a:xfrm>
          <a:prstGeom prst="rightBracket">
            <a:avLst>
              <a:gd name="adj" fmla="val 46537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37" name="Прямая со стрелкой 36"/>
          <p:cNvCxnSpPr/>
          <p:nvPr/>
        </p:nvCxnSpPr>
        <p:spPr>
          <a:xfrm>
            <a:off x="4427376" y="2018903"/>
            <a:ext cx="2292738" cy="162341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Прямая со стрелкой 38"/>
          <p:cNvCxnSpPr>
            <a:stCxn id="34" idx="2"/>
          </p:cNvCxnSpPr>
          <p:nvPr/>
        </p:nvCxnSpPr>
        <p:spPr>
          <a:xfrm>
            <a:off x="4599420" y="3491309"/>
            <a:ext cx="2113070" cy="133588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Прямая со стрелкой 40"/>
          <p:cNvCxnSpPr>
            <a:stCxn id="35" idx="2"/>
          </p:cNvCxnSpPr>
          <p:nvPr/>
        </p:nvCxnSpPr>
        <p:spPr>
          <a:xfrm>
            <a:off x="4580642" y="5284391"/>
            <a:ext cx="2158250" cy="46874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140245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pPr algn="ctr"/>
            <a:r>
              <a:rPr lang="ru-RU" dirty="0" smtClean="0"/>
              <a:t>Типы маркетинга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325563"/>
            <a:ext cx="10515600" cy="4851400"/>
          </a:xfrm>
        </p:spPr>
        <p:txBody>
          <a:bodyPr/>
          <a:lstStyle/>
          <a:p>
            <a:r>
              <a:rPr lang="ru-RU" b="1" dirty="0" smtClean="0"/>
              <a:t>Конверсионный</a:t>
            </a:r>
          </a:p>
          <a:p>
            <a:r>
              <a:rPr lang="ru-RU" b="1" dirty="0"/>
              <a:t>К</a:t>
            </a:r>
            <a:r>
              <a:rPr lang="ru-RU" b="1" dirty="0" smtClean="0"/>
              <a:t>реативный </a:t>
            </a:r>
            <a:r>
              <a:rPr lang="ru-RU" b="1" dirty="0"/>
              <a:t>или </a:t>
            </a:r>
            <a:r>
              <a:rPr lang="ru-RU" b="1" dirty="0" smtClean="0"/>
              <a:t>стимулирующий</a:t>
            </a:r>
          </a:p>
          <a:p>
            <a:r>
              <a:rPr lang="ru-RU" b="1" dirty="0"/>
              <a:t>Р</a:t>
            </a:r>
            <a:r>
              <a:rPr lang="ru-RU" b="1" dirty="0" smtClean="0"/>
              <a:t>азвивающийся </a:t>
            </a:r>
          </a:p>
          <a:p>
            <a:r>
              <a:rPr lang="ru-RU" b="1" dirty="0" smtClean="0"/>
              <a:t>Ремаркетинг</a:t>
            </a:r>
          </a:p>
          <a:p>
            <a:r>
              <a:rPr lang="ru-RU" b="1" dirty="0"/>
              <a:t>С</a:t>
            </a:r>
            <a:r>
              <a:rPr lang="ru-RU" b="1" dirty="0" smtClean="0"/>
              <a:t>табилизирующийся </a:t>
            </a:r>
            <a:r>
              <a:rPr lang="ru-RU" b="1" dirty="0"/>
              <a:t>или синхромаркетинг</a:t>
            </a:r>
            <a:r>
              <a:rPr lang="ru-RU" b="1" dirty="0" smtClean="0"/>
              <a:t>,</a:t>
            </a:r>
          </a:p>
          <a:p>
            <a:r>
              <a:rPr lang="ru-RU" b="1" dirty="0" smtClean="0"/>
              <a:t>Поддерживающий</a:t>
            </a:r>
          </a:p>
          <a:p>
            <a:r>
              <a:rPr lang="ru-RU" b="1" dirty="0" smtClean="0"/>
              <a:t>Демаркетинг</a:t>
            </a:r>
          </a:p>
          <a:p>
            <a:r>
              <a:rPr lang="ru-RU" b="1" dirty="0"/>
              <a:t>П</a:t>
            </a:r>
            <a:r>
              <a:rPr lang="ru-RU" b="1" dirty="0" smtClean="0"/>
              <a:t>ротиводействующий </a:t>
            </a:r>
            <a:r>
              <a:rPr lang="ru-RU" b="1" dirty="0"/>
              <a:t>тип маркетинга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799526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24105849"/>
              </p:ext>
            </p:extLst>
          </p:nvPr>
        </p:nvGraphicFramePr>
        <p:xfrm>
          <a:off x="480333" y="1669143"/>
          <a:ext cx="10593551" cy="4662218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{5A111915-BE36-4E01-A7E5-04B1672EAD32}</a:tableStyleId>
              </a:tblPr>
              <a:tblGrid>
                <a:gridCol w="2067227"/>
                <a:gridCol w="1967166"/>
                <a:gridCol w="1967166"/>
                <a:gridCol w="4591992"/>
              </a:tblGrid>
              <a:tr h="23222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Виды </a:t>
                      </a:r>
                      <a:r>
                        <a:rPr lang="ru-RU" sz="1600" dirty="0" smtClean="0">
                          <a:effectLst/>
                        </a:rPr>
                        <a:t>спроса</a:t>
                      </a:r>
                      <a:endParaRPr lang="ru-RU" sz="1600" dirty="0">
                        <a:effectLst/>
                      </a:endParaRPr>
                    </a:p>
                  </a:txBody>
                  <a:tcPr marL="29758" marR="2975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Тип маркетинга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9758" marR="2975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Задачи маркетинга 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9758" marR="2975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</a:rPr>
                        <a:t>Примеры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9758" marR="29758" marT="0" marB="0" anchor="ctr"/>
                </a:tc>
              </a:tr>
              <a:tr h="557348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Отрицательный спрос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 </a:t>
                      </a:r>
                    </a:p>
                  </a:txBody>
                  <a:tcPr marL="29758" marR="29758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 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9758" marR="29758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9758" marR="29758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 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9758" marR="29758" marT="0" marB="0"/>
                </a:tc>
              </a:tr>
              <a:tr h="462908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Отсутствующий спрос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 </a:t>
                      </a:r>
                    </a:p>
                  </a:txBody>
                  <a:tcPr marL="29758" marR="29758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 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9758" marR="29758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9758" marR="29758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 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9758" marR="29758" marT="0" marB="0"/>
                </a:tc>
              </a:tr>
              <a:tr h="462908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Скрытый спрос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 </a:t>
                      </a:r>
                    </a:p>
                  </a:txBody>
                  <a:tcPr marL="29758" marR="29758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 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9758" marR="29758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9758" marR="29758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 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9758" marR="29758" marT="0" marB="0"/>
                </a:tc>
              </a:tr>
              <a:tr h="462908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Падающий спрос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 </a:t>
                      </a:r>
                    </a:p>
                  </a:txBody>
                  <a:tcPr marL="29758" marR="29758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 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9758" marR="29758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9758" marR="29758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 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9758" marR="29758" marT="0" marB="0"/>
                </a:tc>
              </a:tr>
              <a:tr h="55549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Колеблющийся спрос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 </a:t>
                      </a:r>
                    </a:p>
                  </a:txBody>
                  <a:tcPr marL="29758" marR="29758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 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9758" marR="29758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9758" marR="29758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 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9758" marR="29758" marT="0" marB="0"/>
                </a:tc>
              </a:tr>
              <a:tr h="55549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Полноценный спрос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 </a:t>
                      </a:r>
                    </a:p>
                  </a:txBody>
                  <a:tcPr marL="29758" marR="29758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 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9758" marR="29758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9758" marR="29758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 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9758" marR="29758" marT="0" marB="0"/>
                </a:tc>
              </a:tr>
              <a:tr h="55549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Чрезмерный спрос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 </a:t>
                      </a:r>
                    </a:p>
                  </a:txBody>
                  <a:tcPr marL="29758" marR="29758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 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9758" marR="29758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9758" marR="29758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 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9758" marR="29758" marT="0" marB="0"/>
                </a:tc>
              </a:tr>
              <a:tr h="555490"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effectLst/>
                        </a:rPr>
                        <a:t>Иррациональный спрос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endParaRPr lang="ru-RU" sz="1600" dirty="0">
                        <a:effectLst/>
                      </a:endParaRPr>
                    </a:p>
                  </a:txBody>
                  <a:tcPr marL="29758" marR="29758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9758" marR="29758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9758" marR="29758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9758" marR="29758" marT="0" marB="0"/>
                </a:tc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451304" y="1086661"/>
            <a:ext cx="11203667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600" b="0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Задание</a:t>
            </a:r>
            <a:r>
              <a:rPr kumimoji="0" lang="ru-RU" altLang="ru-RU" sz="1600" b="0" i="1" u="none" strike="noStrike" cap="none" normalizeH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на практику: </a:t>
            </a:r>
            <a:r>
              <a:rPr kumimoji="0" lang="ru-RU" altLang="ru-RU" sz="1600" b="0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Приведите примеры на указанные виды спроса и определите тип маркетинга</a:t>
            </a:r>
            <a:endParaRPr kumimoji="0" lang="ru-RU" altLang="ru-RU" sz="16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897578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ÐÐ°ÑÑÐ¸Ð½ÐºÐ¸ Ð¿Ð¾ Ð·Ð°Ð¿ÑÐ¾ÑÑ ÐºÐ°Ðº ÑÐµÐ±Ñ Ð²Ð¸Ð´Ð¸Ñ Ð±Ð°Ð±ÑÑÐºÐ°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1" y="953638"/>
            <a:ext cx="4322819" cy="46356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ÐÐ°ÑÑÐ¸Ð½ÐºÐ¸ Ð¿Ð¾ Ð·Ð°Ð¿ÑÐ¾ÑÑ ÐºÐ°Ðº ÑÐµÐ±Ñ Ð²Ð¸Ð´Ð¸Ñ Ð±Ð°Ð±ÑÑÐºÐ°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4718" y="928668"/>
            <a:ext cx="4467786" cy="48045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88816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/>
          <a:srcRect t="30204" b="21857"/>
          <a:stretch/>
        </p:blipFill>
        <p:spPr>
          <a:xfrm>
            <a:off x="3688669" y="4934857"/>
            <a:ext cx="4524375" cy="16256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375104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Кейс             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93056" y="1233716"/>
            <a:ext cx="10515600" cy="4351338"/>
          </a:xfrm>
        </p:spPr>
        <p:txBody>
          <a:bodyPr>
            <a:normAutofit fontScale="92500" lnSpcReduction="10000"/>
          </a:bodyPr>
          <a:lstStyle/>
          <a:p>
            <a:r>
              <a:rPr lang="ru-RU" dirty="0" smtClean="0"/>
              <a:t>Постоянное </a:t>
            </a:r>
            <a:r>
              <a:rPr lang="ru-RU" dirty="0"/>
              <a:t>употребление пива превращает его в клеточный яд, при злоупотреблении которым возрастает риск заболеваемости гепатитом, циррозом печени, снижается мозговая активность. Словосочетание «пивное сердце» давно и крепко вошло в врачебную терминологию. В состав пива часто входит множество вредных веществ: продуктов распада хмеля, которые и придают основной элемент специфического опьянения. Среди них, согласно исследованиям ученых присутствует и кадаверин – трупный яд. Также в пиве содержится много женских гормонов – фигура любителя пива приобретает соответствующие очертания: широкие бедра, живот, большая грудь. Пивной алкоголизм – такой же, как водочный или коньячный. А вот последствия его часто оказываются намного хуже.</a:t>
            </a:r>
          </a:p>
          <a:p>
            <a:pPr algn="r"/>
            <a:r>
              <a:rPr lang="ru-RU" sz="1200" dirty="0">
                <a:solidFill>
                  <a:schemeClr val="accent1">
                    <a:lumMod val="50000"/>
                  </a:schemeClr>
                </a:solidFill>
              </a:rPr>
              <a:t>Источник: «Мегаполис», № 25.03.04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3196505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/>
          <a:srcRect l="2917" t="2049" r="25530"/>
          <a:stretch/>
        </p:blipFill>
        <p:spPr>
          <a:xfrm>
            <a:off x="0" y="-27384"/>
            <a:ext cx="12192000" cy="6885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321433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"/>
            <a:ext cx="12191999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Заголовок 1"/>
          <p:cNvSpPr txBox="1">
            <a:spLocks/>
          </p:cNvSpPr>
          <p:nvPr/>
        </p:nvSpPr>
        <p:spPr>
          <a:xfrm>
            <a:off x="1981200" y="274638"/>
            <a:ext cx="8229600" cy="1143000"/>
          </a:xfrm>
          <a:prstGeom prst="rect">
            <a:avLst/>
          </a:prstGeom>
          <a:noFill/>
          <a:ln w="25400" cap="flat" cmpd="sng" algn="ctr">
            <a:noFill/>
            <a:prstDash val="soli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>
                <a:solidFill>
                  <a:prstClr val="white">
                    <a:lumMod val="50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Серый пиар </a:t>
            </a:r>
          </a:p>
        </p:txBody>
      </p:sp>
      <p:sp>
        <p:nvSpPr>
          <p:cNvPr id="3" name="Содержимое 2"/>
          <p:cNvSpPr txBox="1">
            <a:spLocks/>
          </p:cNvSpPr>
          <p:nvPr/>
        </p:nvSpPr>
        <p:spPr>
          <a:xfrm>
            <a:off x="812800" y="1692275"/>
            <a:ext cx="9976881" cy="4525963"/>
          </a:xfrm>
          <a:prstGeom prst="rect">
            <a:avLst/>
          </a:prstGeom>
          <a:noFill/>
          <a:ln w="25400" cap="flat" cmpd="sng" algn="ctr">
            <a:noFill/>
            <a:prstDash val="soli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>
                <a:solidFill>
                  <a:prstClr val="black"/>
                </a:solidFill>
              </a:rPr>
              <a:t>Данные PR -технологии занимают как бы «промежуточное» положение: они уже не «белые», но еще и явно не «черные». Это искусство совсем тонких намеков, которые абсолютно соответствуют правде ( это не ложь и не клевета, и даже не их подобие), но высвечивают не самые важные, и часто не имеющие отношения к политике, но влияющие на репутацию</a:t>
            </a:r>
          </a:p>
        </p:txBody>
      </p:sp>
    </p:spTree>
    <p:extLst>
      <p:ext uri="{BB962C8B-B14F-4D97-AF65-F5344CB8AC3E}">
        <p14:creationId xmlns:p14="http://schemas.microsoft.com/office/powerpoint/2010/main" val="158428029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Вопросы к кейсу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lvl="0" indent="-514350">
              <a:buFont typeface="+mj-lt"/>
              <a:buAutoNum type="arabicPeriod"/>
            </a:pPr>
            <a:r>
              <a:rPr lang="ru-RU" dirty="0"/>
              <a:t>Как факты, приведенные в статье отразятся на конъюнктуре. Как изменится рыночное равновесие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dirty="0"/>
              <a:t>Какие факторы влияют на спрос на данном рынке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dirty="0"/>
              <a:t>Какие меры могут предпринять продавцы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90918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504</TotalTime>
  <Words>1334</Words>
  <Application>Microsoft Office PowerPoint</Application>
  <PresentationFormat>Широкоэкранный</PresentationFormat>
  <Paragraphs>154</Paragraphs>
  <Slides>15</Slides>
  <Notes>15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3</vt:i4>
      </vt:variant>
      <vt:variant>
        <vt:lpstr>Заголовки слайдов</vt:lpstr>
      </vt:variant>
      <vt:variant>
        <vt:i4>15</vt:i4>
      </vt:variant>
    </vt:vector>
  </HeadingPairs>
  <TitlesOfParts>
    <vt:vector size="22" baseType="lpstr">
      <vt:lpstr>Arial</vt:lpstr>
      <vt:lpstr>Calibri</vt:lpstr>
      <vt:lpstr>Calibri Light</vt:lpstr>
      <vt:lpstr>Times New Roman</vt:lpstr>
      <vt:lpstr>Тема Office</vt:lpstr>
      <vt:lpstr>1_Тема Office</vt:lpstr>
      <vt:lpstr>2_Тема Office</vt:lpstr>
      <vt:lpstr>ИССЛЕДОВАНИЕ СПРОСА И ПРЕДЛОЖЕНИЯ НА РЫНКЕ</vt:lpstr>
      <vt:lpstr>Презентация PowerPoint</vt:lpstr>
      <vt:lpstr>Презентация PowerPoint</vt:lpstr>
      <vt:lpstr>Презентация PowerPoint</vt:lpstr>
      <vt:lpstr>Презентация PowerPoint</vt:lpstr>
      <vt:lpstr>Разведка</vt:lpstr>
      <vt:lpstr>По назначению: </vt:lpstr>
      <vt:lpstr>Разведывательный цикл включает:</vt:lpstr>
      <vt:lpstr>Типы маркетинга </vt:lpstr>
      <vt:lpstr>Презентация PowerPoint</vt:lpstr>
      <vt:lpstr>Презентация PowerPoint</vt:lpstr>
      <vt:lpstr>Кейс              </vt:lpstr>
      <vt:lpstr>Презентация PowerPoint</vt:lpstr>
      <vt:lpstr>Презентация PowerPoint</vt:lpstr>
      <vt:lpstr>Вопросы к кейсу 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Альфия Закимова</dc:creator>
  <cp:lastModifiedBy>Альфия Закимова</cp:lastModifiedBy>
  <cp:revision>24</cp:revision>
  <cp:lastPrinted>2022-09-16T10:41:34Z</cp:lastPrinted>
  <dcterms:created xsi:type="dcterms:W3CDTF">2022-09-16T02:15:23Z</dcterms:created>
  <dcterms:modified xsi:type="dcterms:W3CDTF">2022-09-16T10:41:54Z</dcterms:modified>
</cp:coreProperties>
</file>